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256" r:id="rId2"/>
    <p:sldId id="267" r:id="rId3"/>
    <p:sldId id="257" r:id="rId4"/>
    <p:sldId id="264" r:id="rId5"/>
    <p:sldId id="258" r:id="rId6"/>
    <p:sldId id="259" r:id="rId7"/>
    <p:sldId id="261" r:id="rId8"/>
    <p:sldId id="260" r:id="rId9"/>
    <p:sldId id="262" r:id="rId10"/>
    <p:sldId id="263" r:id="rId11"/>
    <p:sldId id="265" r:id="rId12"/>
    <p:sldId id="266" r:id="rId13"/>
    <p:sldId id="268" r:id="rId14"/>
    <p:sldId id="269" r:id="rId15"/>
    <p:sldId id="270" r:id="rId16"/>
    <p:sldId id="271" r:id="rId17"/>
    <p:sldId id="272" r:id="rId18"/>
    <p:sldId id="274" r:id="rId19"/>
    <p:sldId id="273" r:id="rId20"/>
    <p:sldId id="275" r:id="rId21"/>
    <p:sldId id="276"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74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29CED9E-E7EA-4D3B-909D-6FD08131C664}" type="datetimeFigureOut">
              <a:rPr lang="en-US" smtClean="0"/>
              <a:t>5/12/2014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7BCD1D8-04BF-457E-84A2-FFBA3C1B5460}" type="slidenum">
              <a:rPr lang="en-US" smtClean="0"/>
              <a:t>‹#›</a:t>
            </a:fld>
            <a:endParaRPr lang="en-US"/>
          </a:p>
        </p:txBody>
      </p:sp>
    </p:spTree>
    <p:extLst>
      <p:ext uri="{BB962C8B-B14F-4D97-AF65-F5344CB8AC3E}">
        <p14:creationId xmlns:p14="http://schemas.microsoft.com/office/powerpoint/2010/main" val="6447478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6F707A7-86A6-43CC-914E-A237D3438AFF}" type="datetimeFigureOut">
              <a:rPr lang="en-US" smtClean="0"/>
              <a:t>5/12/2014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3817142-50AD-40B9-9B9E-A39165E5F57D}" type="slidenum">
              <a:rPr lang="en-US" smtClean="0"/>
              <a:t>‹#›</a:t>
            </a:fld>
            <a:endParaRPr lang="en-US"/>
          </a:p>
        </p:txBody>
      </p:sp>
    </p:spTree>
    <p:extLst>
      <p:ext uri="{BB962C8B-B14F-4D97-AF65-F5344CB8AC3E}">
        <p14:creationId xmlns:p14="http://schemas.microsoft.com/office/powerpoint/2010/main" val="4175227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817142-50AD-40B9-9B9E-A39165E5F57D}" type="slidenum">
              <a:rPr lang="en-US" smtClean="0"/>
              <a:t>3</a:t>
            </a:fld>
            <a:endParaRPr lang="en-US"/>
          </a:p>
        </p:txBody>
      </p:sp>
    </p:spTree>
    <p:extLst>
      <p:ext uri="{BB962C8B-B14F-4D97-AF65-F5344CB8AC3E}">
        <p14:creationId xmlns:p14="http://schemas.microsoft.com/office/powerpoint/2010/main" val="2607689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817142-50AD-40B9-9B9E-A39165E5F57D}" type="slidenum">
              <a:rPr lang="en-US" smtClean="0"/>
              <a:t>5</a:t>
            </a:fld>
            <a:endParaRPr lang="en-US"/>
          </a:p>
        </p:txBody>
      </p:sp>
    </p:spTree>
    <p:extLst>
      <p:ext uri="{BB962C8B-B14F-4D97-AF65-F5344CB8AC3E}">
        <p14:creationId xmlns:p14="http://schemas.microsoft.com/office/powerpoint/2010/main" val="4148563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C3817142-50AD-40B9-9B9E-A39165E5F57D}" type="slidenum">
              <a:rPr lang="en-US" smtClean="0"/>
              <a:t>6</a:t>
            </a:fld>
            <a:endParaRPr lang="en-US"/>
          </a:p>
        </p:txBody>
      </p:sp>
    </p:spTree>
    <p:extLst>
      <p:ext uri="{BB962C8B-B14F-4D97-AF65-F5344CB8AC3E}">
        <p14:creationId xmlns:p14="http://schemas.microsoft.com/office/powerpoint/2010/main" val="2827059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817142-50AD-40B9-9B9E-A39165E5F57D}" type="slidenum">
              <a:rPr lang="en-US" smtClean="0"/>
              <a:t>8</a:t>
            </a:fld>
            <a:endParaRPr lang="en-US"/>
          </a:p>
        </p:txBody>
      </p:sp>
    </p:spTree>
    <p:extLst>
      <p:ext uri="{BB962C8B-B14F-4D97-AF65-F5344CB8AC3E}">
        <p14:creationId xmlns:p14="http://schemas.microsoft.com/office/powerpoint/2010/main" val="3157453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Andriole</a:t>
            </a:r>
            <a:r>
              <a:rPr lang="en-US" dirty="0" smtClean="0"/>
              <a:t>,</a:t>
            </a:r>
            <a:r>
              <a:rPr lang="en-US" baseline="0" dirty="0" smtClean="0"/>
              <a:t> 2014)</a:t>
            </a:r>
            <a:endParaRPr lang="en-US" dirty="0"/>
          </a:p>
        </p:txBody>
      </p:sp>
      <p:sp>
        <p:nvSpPr>
          <p:cNvPr id="4" name="Slide Number Placeholder 3"/>
          <p:cNvSpPr>
            <a:spLocks noGrp="1"/>
          </p:cNvSpPr>
          <p:nvPr>
            <p:ph type="sldNum" sz="quarter" idx="10"/>
          </p:nvPr>
        </p:nvSpPr>
        <p:spPr/>
        <p:txBody>
          <a:bodyPr/>
          <a:lstStyle/>
          <a:p>
            <a:fld id="{C3817142-50AD-40B9-9B9E-A39165E5F57D}" type="slidenum">
              <a:rPr lang="en-US" smtClean="0"/>
              <a:t>12</a:t>
            </a:fld>
            <a:endParaRPr lang="en-US"/>
          </a:p>
        </p:txBody>
      </p:sp>
    </p:spTree>
    <p:extLst>
      <p:ext uri="{BB962C8B-B14F-4D97-AF65-F5344CB8AC3E}">
        <p14:creationId xmlns:p14="http://schemas.microsoft.com/office/powerpoint/2010/main" val="28096578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49B5FAD6-7D00-4B1E-A21A-C63552908A25}" type="datetimeFigureOut">
              <a:rPr lang="en-US" smtClean="0"/>
              <a:t>5/12/2014</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32BA6D76-AC94-4591-AA71-2B665ED1E1A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B5FAD6-7D00-4B1E-A21A-C63552908A25}" type="datetimeFigureOut">
              <a:rPr lang="en-US" smtClean="0"/>
              <a:t>5/12/2014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BA6D76-AC94-4591-AA71-2B665ED1E1A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B5FAD6-7D00-4B1E-A21A-C63552908A25}" type="datetimeFigureOut">
              <a:rPr lang="en-US" smtClean="0"/>
              <a:t>5/12/2014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BA6D76-AC94-4591-AA71-2B665ED1E1A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B5FAD6-7D00-4B1E-A21A-C63552908A25}" type="datetimeFigureOut">
              <a:rPr lang="en-US" smtClean="0"/>
              <a:t>5/12/2014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BA6D76-AC94-4591-AA71-2B665ED1E1A4}" type="slidenum">
              <a:rPr lang="en-US" smtClean="0"/>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9B5FAD6-7D00-4B1E-A21A-C63552908A25}" type="datetimeFigureOut">
              <a:rPr lang="en-US" smtClean="0"/>
              <a:t>5/12/2014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BA6D76-AC94-4591-AA71-2B665ED1E1A4}"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49B5FAD6-7D00-4B1E-A21A-C63552908A25}" type="datetimeFigureOut">
              <a:rPr lang="en-US" smtClean="0"/>
              <a:t>5/12/2014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BA6D76-AC94-4591-AA71-2B665ED1E1A4}" type="slidenum">
              <a:rPr lang="en-US" smtClean="0"/>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49B5FAD6-7D00-4B1E-A21A-C63552908A25}" type="datetimeFigureOut">
              <a:rPr lang="en-US" smtClean="0"/>
              <a:t>5/12/2014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BA6D76-AC94-4591-AA71-2B665ED1E1A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B5FAD6-7D00-4B1E-A21A-C63552908A25}" type="datetimeFigureOut">
              <a:rPr lang="en-US" smtClean="0"/>
              <a:t>5/12/2014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BA6D76-AC94-4591-AA71-2B665ED1E1A4}"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9B5FAD6-7D00-4B1E-A21A-C63552908A25}" type="datetimeFigureOut">
              <a:rPr lang="en-US" smtClean="0"/>
              <a:t>5/12/2014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BA6D76-AC94-4591-AA71-2B665ED1E1A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B5FAD6-7D00-4B1E-A21A-C63552908A25}" type="datetimeFigureOut">
              <a:rPr lang="en-US" smtClean="0"/>
              <a:t>5/12/2014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BA6D76-AC94-4591-AA71-2B665ED1E1A4}" type="slidenum">
              <a:rPr lang="en-US" smtClean="0"/>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B5FAD6-7D00-4B1E-A21A-C63552908A25}" type="datetimeFigureOut">
              <a:rPr lang="en-US" smtClean="0"/>
              <a:t>5/12/2014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BA6D76-AC94-4591-AA71-2B665ED1E1A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49B5FAD6-7D00-4B1E-A21A-C63552908A25}" type="datetimeFigureOut">
              <a:rPr lang="en-US" smtClean="0"/>
              <a:t>5/12/2014</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32BA6D76-AC94-4591-AA71-2B665ED1E1A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Digital employees vs. analog bosses</a:t>
            </a:r>
            <a:endParaRPr lang="en-US" dirty="0"/>
          </a:p>
        </p:txBody>
      </p:sp>
      <p:sp>
        <p:nvSpPr>
          <p:cNvPr id="3" name="Subtitle 2"/>
          <p:cNvSpPr>
            <a:spLocks noGrp="1"/>
          </p:cNvSpPr>
          <p:nvPr>
            <p:ph type="subTitle" idx="1"/>
          </p:nvPr>
        </p:nvSpPr>
        <p:spPr/>
        <p:txBody>
          <a:bodyPr>
            <a:normAutofit/>
          </a:bodyPr>
          <a:lstStyle/>
          <a:p>
            <a:r>
              <a:rPr lang="en-US" sz="2800" dirty="0" smtClean="0"/>
              <a:t>Gabriel Decker</a:t>
            </a:r>
            <a:endParaRPr lang="en-US" sz="2800" dirty="0"/>
          </a:p>
        </p:txBody>
      </p:sp>
    </p:spTree>
    <p:extLst>
      <p:ext uri="{BB962C8B-B14F-4D97-AF65-F5344CB8AC3E}">
        <p14:creationId xmlns:p14="http://schemas.microsoft.com/office/powerpoint/2010/main" val="3333839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066800"/>
            <a:ext cx="6400800" cy="990600"/>
          </a:xfrm>
        </p:spPr>
        <p:txBody>
          <a:bodyPr>
            <a:normAutofit fontScale="90000"/>
          </a:bodyPr>
          <a:lstStyle/>
          <a:p>
            <a:r>
              <a:rPr lang="en-US" dirty="0" smtClean="0"/>
              <a:t>Integration of new technology</a:t>
            </a:r>
            <a:endParaRPr lang="en-US" dirty="0"/>
          </a:p>
        </p:txBody>
      </p:sp>
      <p:sp>
        <p:nvSpPr>
          <p:cNvPr id="3" name="Subtitle 2"/>
          <p:cNvSpPr>
            <a:spLocks noGrp="1"/>
          </p:cNvSpPr>
          <p:nvPr>
            <p:ph type="subTitle" idx="1"/>
          </p:nvPr>
        </p:nvSpPr>
        <p:spPr>
          <a:xfrm>
            <a:off x="762000" y="2362200"/>
            <a:ext cx="7543800" cy="3733800"/>
          </a:xfrm>
        </p:spPr>
        <p:txBody>
          <a:bodyPr>
            <a:normAutofit lnSpcReduction="10000"/>
          </a:bodyPr>
          <a:lstStyle/>
          <a:p>
            <a:r>
              <a:rPr lang="en-US" b="1" i="0" dirty="0" smtClean="0"/>
              <a:t>The supplier must be able to transfer their knowledge and the buyer must be able to absorb this knowledge.  This information must transfer from the IT department all the way to the CEO for him/her to agree to purchase (</a:t>
            </a:r>
            <a:r>
              <a:rPr lang="en-US" b="1" i="0" dirty="0" err="1" smtClean="0"/>
              <a:t>Ceccagnoli</a:t>
            </a:r>
            <a:r>
              <a:rPr lang="en-US" b="1" i="0" dirty="0" smtClean="0"/>
              <a:t>, 2012).  The second problem is the cost of integrating the new technology with current programs within the company.  The more understanding the CEO has the better the chance for new software to be licensed by the company (Arora, 1996).</a:t>
            </a:r>
            <a:endParaRPr lang="en-US" b="1" i="0" dirty="0"/>
          </a:p>
        </p:txBody>
      </p:sp>
    </p:spTree>
    <p:extLst>
      <p:ext uri="{BB962C8B-B14F-4D97-AF65-F5344CB8AC3E}">
        <p14:creationId xmlns:p14="http://schemas.microsoft.com/office/powerpoint/2010/main" val="2933160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May have problems with the language with other companies</a:t>
            </a:r>
          </a:p>
          <a:p>
            <a:r>
              <a:rPr lang="en-US" dirty="0" smtClean="0"/>
              <a:t>Skillset of employees may become inferior to competition</a:t>
            </a:r>
          </a:p>
          <a:p>
            <a:r>
              <a:rPr lang="en-US" dirty="0" smtClean="0"/>
              <a:t>New software may be incompatible with older operating systems.</a:t>
            </a:r>
          </a:p>
        </p:txBody>
      </p:sp>
      <p:sp>
        <p:nvSpPr>
          <p:cNvPr id="3" name="Title 2"/>
          <p:cNvSpPr>
            <a:spLocks noGrp="1"/>
          </p:cNvSpPr>
          <p:nvPr>
            <p:ph type="title"/>
          </p:nvPr>
        </p:nvSpPr>
        <p:spPr/>
        <p:txBody>
          <a:bodyPr>
            <a:normAutofit fontScale="90000"/>
          </a:bodyPr>
          <a:lstStyle/>
          <a:p>
            <a:r>
              <a:rPr lang="en-US" sz="2800" dirty="0" smtClean="0"/>
              <a:t>When Waiting </a:t>
            </a:r>
            <a:r>
              <a:rPr lang="en-US" sz="2800" dirty="0" smtClean="0"/>
              <a:t>on technology</a:t>
            </a:r>
            <a:endParaRPr lang="en-US" sz="2800" dirty="0"/>
          </a:p>
        </p:txBody>
      </p:sp>
      <p:sp>
        <p:nvSpPr>
          <p:cNvPr id="4" name="Content Placeholder 3"/>
          <p:cNvSpPr>
            <a:spLocks noGrp="1"/>
          </p:cNvSpPr>
          <p:nvPr>
            <p:ph sz="quarter" idx="14"/>
          </p:nvPr>
        </p:nvSpPr>
        <p:spPr/>
        <p:txBody>
          <a:bodyPr/>
          <a:lstStyle/>
          <a:p>
            <a:r>
              <a:rPr lang="en-US" dirty="0" smtClean="0"/>
              <a:t>Save money in short term</a:t>
            </a:r>
          </a:p>
          <a:p>
            <a:r>
              <a:rPr lang="en-US" dirty="0" smtClean="0"/>
              <a:t>Lose business because the business is not start of the art</a:t>
            </a:r>
          </a:p>
          <a:p>
            <a:r>
              <a:rPr lang="en-US" dirty="0" smtClean="0"/>
              <a:t>Cost to bring an old company up-to-date can be enormous</a:t>
            </a:r>
          </a:p>
          <a:p>
            <a:r>
              <a:rPr lang="en-US" dirty="0" smtClean="0"/>
              <a:t>Employees may be outdated</a:t>
            </a:r>
            <a:endParaRPr lang="en-US" dirty="0"/>
          </a:p>
        </p:txBody>
      </p:sp>
    </p:spTree>
    <p:extLst>
      <p:ext uri="{BB962C8B-B14F-4D97-AF65-F5344CB8AC3E}">
        <p14:creationId xmlns:p14="http://schemas.microsoft.com/office/powerpoint/2010/main" val="2434370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838200" y="2286000"/>
            <a:ext cx="3657600" cy="3276600"/>
          </a:xfrm>
        </p:spPr>
        <p:txBody>
          <a:bodyPr/>
          <a:lstStyle/>
          <a:p>
            <a:pPr indent="0">
              <a:buNone/>
            </a:pPr>
            <a:r>
              <a:rPr lang="en-US" dirty="0" smtClean="0"/>
              <a:t>Technology </a:t>
            </a:r>
            <a:r>
              <a:rPr lang="en-US" dirty="0" smtClean="0"/>
              <a:t>has matured over the 20</a:t>
            </a:r>
            <a:r>
              <a:rPr lang="en-US" baseline="30000" dirty="0" smtClean="0"/>
              <a:t>th</a:t>
            </a:r>
            <a:r>
              <a:rPr lang="en-US" dirty="0" smtClean="0"/>
              <a:t> century but some bosses are still afraid of </a:t>
            </a:r>
            <a:r>
              <a:rPr lang="en-US" dirty="0" smtClean="0"/>
              <a:t>commitment.  </a:t>
            </a:r>
            <a:r>
              <a:rPr lang="en-US" dirty="0" smtClean="0"/>
              <a:t>The t</a:t>
            </a:r>
            <a:r>
              <a:rPr lang="en-US" dirty="0" smtClean="0"/>
              <a:t>echnologies </a:t>
            </a:r>
            <a:r>
              <a:rPr lang="en-US" dirty="0" smtClean="0"/>
              <a:t>are simpler </a:t>
            </a:r>
            <a:r>
              <a:rPr lang="en-US" dirty="0" smtClean="0"/>
              <a:t>to use, but </a:t>
            </a:r>
            <a:r>
              <a:rPr lang="en-US" dirty="0" smtClean="0"/>
              <a:t>bosses are scared of being infiltrated with viruses</a:t>
            </a:r>
            <a:r>
              <a:rPr lang="en-US" dirty="0" smtClean="0"/>
              <a:t>.</a:t>
            </a:r>
            <a:endParaRPr lang="en-US" dirty="0" smtClean="0"/>
          </a:p>
        </p:txBody>
      </p:sp>
      <p:sp>
        <p:nvSpPr>
          <p:cNvPr id="3" name="Title 2"/>
          <p:cNvSpPr>
            <a:spLocks noGrp="1"/>
          </p:cNvSpPr>
          <p:nvPr>
            <p:ph type="title"/>
          </p:nvPr>
        </p:nvSpPr>
        <p:spPr/>
        <p:txBody>
          <a:bodyPr>
            <a:noAutofit/>
          </a:bodyPr>
          <a:lstStyle/>
          <a:p>
            <a:r>
              <a:rPr lang="en-US" sz="2400" dirty="0" smtClean="0"/>
              <a:t>Skype, Foursquare, </a:t>
            </a:r>
            <a:r>
              <a:rPr lang="en-US" sz="2400" dirty="0" err="1" smtClean="0"/>
              <a:t>dropbox</a:t>
            </a:r>
            <a:r>
              <a:rPr lang="en-US" sz="2400" dirty="0" smtClean="0"/>
              <a:t>, droid</a:t>
            </a:r>
            <a:endParaRPr lang="en-US" sz="2400" dirty="0"/>
          </a:p>
        </p:txBody>
      </p:sp>
      <p:sp>
        <p:nvSpPr>
          <p:cNvPr id="5" name="Content Placeholder 4"/>
          <p:cNvSpPr>
            <a:spLocks noGrp="1"/>
          </p:cNvSpPr>
          <p:nvPr>
            <p:ph sz="quarter" idx="14"/>
          </p:nvPr>
        </p:nvSpPr>
        <p:spPr/>
        <p:txBody>
          <a:bodyPr>
            <a:normAutofit/>
          </a:bodyPr>
          <a:lstStyle/>
          <a:p>
            <a:pPr indent="0">
              <a:buNone/>
            </a:pPr>
            <a:r>
              <a:rPr lang="en-US" dirty="0" smtClean="0"/>
              <a:t>If </a:t>
            </a:r>
            <a:r>
              <a:rPr lang="en-US" dirty="0" smtClean="0"/>
              <a:t>the new technology</a:t>
            </a:r>
            <a:r>
              <a:rPr lang="en-US" dirty="0" smtClean="0"/>
              <a:t> </a:t>
            </a:r>
            <a:r>
              <a:rPr lang="en-US" dirty="0" smtClean="0"/>
              <a:t>failed to cost-effectively integrate, adoption was often halted.</a:t>
            </a:r>
          </a:p>
          <a:p>
            <a:pPr indent="0">
              <a:buNone/>
            </a:pPr>
            <a:r>
              <a:rPr lang="en-US" dirty="0" smtClean="0"/>
              <a:t>How do you prove to the analog boss that the end use will be a true benefit?</a:t>
            </a:r>
            <a:endParaRPr lang="en-US" dirty="0"/>
          </a:p>
        </p:txBody>
      </p:sp>
    </p:spTree>
    <p:extLst>
      <p:ext uri="{BB962C8B-B14F-4D97-AF65-F5344CB8AC3E}">
        <p14:creationId xmlns:p14="http://schemas.microsoft.com/office/powerpoint/2010/main" val="1323512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rolls down hill</a:t>
            </a:r>
            <a:endParaRPr lang="en-US" dirty="0"/>
          </a:p>
        </p:txBody>
      </p:sp>
      <p:sp>
        <p:nvSpPr>
          <p:cNvPr id="3" name="Content Placeholder 2"/>
          <p:cNvSpPr>
            <a:spLocks noGrp="1"/>
          </p:cNvSpPr>
          <p:nvPr>
            <p:ph idx="1"/>
          </p:nvPr>
        </p:nvSpPr>
        <p:spPr/>
        <p:txBody>
          <a:bodyPr/>
          <a:lstStyle/>
          <a:p>
            <a:r>
              <a:rPr lang="en-US" dirty="0" smtClean="0"/>
              <a:t>Information cascades downhill and most people defer to the herd even if they disagree.</a:t>
            </a:r>
          </a:p>
          <a:p>
            <a:r>
              <a:rPr lang="en-US" dirty="0" smtClean="0"/>
              <a:t>How does IT push technology uphill and through the herd?</a:t>
            </a:r>
          </a:p>
          <a:p>
            <a:r>
              <a:rPr lang="en-US" dirty="0" smtClean="0"/>
              <a:t>It is not just the boss that becomes the obstacle, but the other sheep pushing against change.</a:t>
            </a:r>
            <a:endParaRPr lang="en-US" dirty="0"/>
          </a:p>
        </p:txBody>
      </p:sp>
    </p:spTree>
    <p:extLst>
      <p:ext uri="{BB962C8B-B14F-4D97-AF65-F5344CB8AC3E}">
        <p14:creationId xmlns:p14="http://schemas.microsoft.com/office/powerpoint/2010/main" val="1146667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IT can use social media to prove the worth and attempt to lead the herd.</a:t>
            </a:r>
          </a:p>
          <a:p>
            <a:r>
              <a:rPr lang="en-US" dirty="0" smtClean="0"/>
              <a:t>Boss may show his authority and see things as a power struggle.</a:t>
            </a:r>
          </a:p>
        </p:txBody>
      </p:sp>
      <p:sp>
        <p:nvSpPr>
          <p:cNvPr id="3" name="Title 2"/>
          <p:cNvSpPr>
            <a:spLocks noGrp="1"/>
          </p:cNvSpPr>
          <p:nvPr>
            <p:ph type="title"/>
          </p:nvPr>
        </p:nvSpPr>
        <p:spPr/>
        <p:txBody>
          <a:bodyPr>
            <a:noAutofit/>
          </a:bodyPr>
          <a:lstStyle/>
          <a:p>
            <a:r>
              <a:rPr lang="en-US" sz="2400" dirty="0" smtClean="0"/>
              <a:t>Boss vs. Information technology</a:t>
            </a:r>
            <a:endParaRPr lang="en-US" sz="2400" dirty="0"/>
          </a:p>
        </p:txBody>
      </p:sp>
      <p:pic>
        <p:nvPicPr>
          <p:cNvPr id="3074" name="Picture 2" descr="C:\Users\gabriel\AppData\Local\Microsoft\Windows\INetCache\IE\ZNUAXPYT\MP900227746[1].jpg"/>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419600" y="2590800"/>
            <a:ext cx="3807792"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034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85000" lnSpcReduction="10000"/>
          </a:bodyPr>
          <a:lstStyle/>
          <a:p>
            <a:pPr indent="0">
              <a:buNone/>
            </a:pPr>
            <a:r>
              <a:rPr lang="en-US" dirty="0" smtClean="0"/>
              <a:t>Older employees have settled in and </a:t>
            </a:r>
            <a:r>
              <a:rPr lang="en-US" dirty="0" smtClean="0"/>
              <a:t>conformed. The herd </a:t>
            </a:r>
            <a:r>
              <a:rPr lang="en-US" dirty="0" smtClean="0"/>
              <a:t>has lost its spirit.</a:t>
            </a:r>
          </a:p>
          <a:p>
            <a:pPr indent="0">
              <a:buNone/>
            </a:pPr>
            <a:r>
              <a:rPr lang="en-US" dirty="0" smtClean="0"/>
              <a:t>And does</a:t>
            </a:r>
            <a:r>
              <a:rPr lang="en-US" dirty="0" smtClean="0"/>
              <a:t> </a:t>
            </a:r>
            <a:r>
              <a:rPr lang="en-US" dirty="0" smtClean="0"/>
              <a:t>not want to learn new </a:t>
            </a:r>
            <a:r>
              <a:rPr lang="en-US" dirty="0" smtClean="0"/>
              <a:t>things. </a:t>
            </a:r>
            <a:r>
              <a:rPr lang="en-US" dirty="0" smtClean="0"/>
              <a:t>The herd will side</a:t>
            </a:r>
            <a:r>
              <a:rPr lang="en-US" dirty="0" smtClean="0"/>
              <a:t> with the </a:t>
            </a:r>
            <a:r>
              <a:rPr lang="en-US" dirty="0" smtClean="0"/>
              <a:t>senior staff</a:t>
            </a:r>
            <a:r>
              <a:rPr lang="en-US" dirty="0" smtClean="0"/>
              <a:t>. Senior staff’s favorite saying is, “</a:t>
            </a:r>
            <a:r>
              <a:rPr lang="en-US" dirty="0" smtClean="0"/>
              <a:t>Been doing it this way for years</a:t>
            </a:r>
            <a:r>
              <a:rPr lang="en-US" dirty="0" smtClean="0"/>
              <a:t>.” They will fight </a:t>
            </a:r>
            <a:r>
              <a:rPr lang="en-US" dirty="0" smtClean="0"/>
              <a:t>technology so they do not feel inferior to younger generation.</a:t>
            </a:r>
            <a:endParaRPr lang="en-US" dirty="0"/>
          </a:p>
        </p:txBody>
      </p:sp>
      <p:sp>
        <p:nvSpPr>
          <p:cNvPr id="3" name="Title 2"/>
          <p:cNvSpPr>
            <a:spLocks noGrp="1"/>
          </p:cNvSpPr>
          <p:nvPr>
            <p:ph type="title"/>
          </p:nvPr>
        </p:nvSpPr>
        <p:spPr/>
        <p:txBody>
          <a:bodyPr>
            <a:normAutofit/>
          </a:bodyPr>
          <a:lstStyle/>
          <a:p>
            <a:r>
              <a:rPr lang="en-US" dirty="0" smtClean="0"/>
              <a:t>Senior employees</a:t>
            </a:r>
            <a:endParaRPr lang="en-US" dirty="0"/>
          </a:p>
        </p:txBody>
      </p:sp>
      <p:sp>
        <p:nvSpPr>
          <p:cNvPr id="5" name="Content Placeholder 4"/>
          <p:cNvSpPr>
            <a:spLocks noGrp="1"/>
          </p:cNvSpPr>
          <p:nvPr>
            <p:ph sz="quarter" idx="14"/>
          </p:nvPr>
        </p:nvSpPr>
        <p:spPr/>
        <p:txBody>
          <a:bodyPr/>
          <a:lstStyle/>
          <a:p>
            <a:endParaRPr lang="en-US"/>
          </a:p>
        </p:txBody>
      </p:sp>
      <p:pic>
        <p:nvPicPr>
          <p:cNvPr id="4100" name="Picture 4" descr="C:\Users\gabriel\AppData\Local\Microsoft\Windows\INetCache\IE\5L43SY4C\MP90044251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438400"/>
            <a:ext cx="365760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428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Youth</a:t>
            </a:r>
            <a:endParaRPr lang="en-US" dirty="0"/>
          </a:p>
        </p:txBody>
      </p:sp>
      <p:sp>
        <p:nvSpPr>
          <p:cNvPr id="4" name="Content Placeholder 3"/>
          <p:cNvSpPr>
            <a:spLocks noGrp="1"/>
          </p:cNvSpPr>
          <p:nvPr>
            <p:ph sz="quarter" idx="14"/>
          </p:nvPr>
        </p:nvSpPr>
        <p:spPr>
          <a:xfrm>
            <a:off x="3429000" y="2438400"/>
            <a:ext cx="4343400" cy="3124200"/>
          </a:xfrm>
        </p:spPr>
        <p:txBody>
          <a:bodyPr/>
          <a:lstStyle/>
          <a:p>
            <a:r>
              <a:rPr lang="en-US" dirty="0" smtClean="0"/>
              <a:t>Energized and ready for rapid changes.</a:t>
            </a:r>
          </a:p>
          <a:p>
            <a:r>
              <a:rPr lang="en-US" dirty="0" smtClean="0"/>
              <a:t>Does not believe in a formal meeting situation,</a:t>
            </a:r>
          </a:p>
          <a:p>
            <a:r>
              <a:rPr lang="en-US" dirty="0" smtClean="0"/>
              <a:t>Looks for efficiency.</a:t>
            </a:r>
          </a:p>
          <a:p>
            <a:r>
              <a:rPr lang="en-US" dirty="0" smtClean="0"/>
              <a:t>May be too eager and wants change now.</a:t>
            </a:r>
          </a:p>
          <a:p>
            <a:r>
              <a:rPr lang="en-US" dirty="0" smtClean="0"/>
              <a:t>Can create confusion within the herd.</a:t>
            </a:r>
          </a:p>
          <a:p>
            <a:endParaRPr lang="en-US" dirty="0"/>
          </a:p>
        </p:txBody>
      </p:sp>
      <p:pic>
        <p:nvPicPr>
          <p:cNvPr id="5122" name="Picture 2" descr="C:\Users\gabriel\AppData\Local\Microsoft\Windows\INetCache\IE\5L43SY4C\MP900442501[1].jpg"/>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2286000"/>
            <a:ext cx="208280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412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838200" y="2438400"/>
            <a:ext cx="3657600" cy="3124200"/>
          </a:xfrm>
        </p:spPr>
        <p:txBody>
          <a:bodyPr>
            <a:normAutofit/>
          </a:bodyPr>
          <a:lstStyle/>
          <a:p>
            <a:r>
              <a:rPr lang="en-US" dirty="0" smtClean="0"/>
              <a:t>Employees refer to older works and regurgitate writing’s of the past.</a:t>
            </a:r>
          </a:p>
          <a:p>
            <a:r>
              <a:rPr lang="en-US" dirty="0" smtClean="0"/>
              <a:t>Is this done from fear or laziness.</a:t>
            </a:r>
          </a:p>
          <a:p>
            <a:r>
              <a:rPr lang="en-US" dirty="0" smtClean="0"/>
              <a:t>College has not prepared the employee to write these types of documents and the employee is “assimilated” to the herd.</a:t>
            </a:r>
            <a:endParaRPr lang="en-US" dirty="0"/>
          </a:p>
        </p:txBody>
      </p:sp>
      <p:sp>
        <p:nvSpPr>
          <p:cNvPr id="3" name="Title 2"/>
          <p:cNvSpPr>
            <a:spLocks noGrp="1"/>
          </p:cNvSpPr>
          <p:nvPr>
            <p:ph type="title"/>
          </p:nvPr>
        </p:nvSpPr>
        <p:spPr/>
        <p:txBody>
          <a:bodyPr/>
          <a:lstStyle/>
          <a:p>
            <a:r>
              <a:rPr lang="en-US" dirty="0" smtClean="0"/>
              <a:t>Sex in file cabinets</a:t>
            </a:r>
            <a:endParaRPr lang="en-US" dirty="0"/>
          </a:p>
        </p:txBody>
      </p:sp>
      <p:pic>
        <p:nvPicPr>
          <p:cNvPr id="6146" name="Picture 2" descr="C:\Users\gabriel\AppData\Local\Microsoft\Windows\INetCache\IE\EC5B7QC8\MP900409031[1].jpg"/>
          <p:cNvPicPr>
            <a:picLocks noGrp="1" noChangeAspect="1" noChangeArrowheads="1"/>
          </p:cNvPicPr>
          <p:nvPr>
            <p:ph sz="quarter" idx="14"/>
          </p:nvPr>
        </p:nvPicPr>
        <p:blipFill>
          <a:blip r:embed="rId2" cstate="print">
            <a:extLst>
              <a:ext uri="{28A0092B-C50C-407E-A947-70E740481C1C}">
                <a14:useLocalDpi xmlns:a14="http://schemas.microsoft.com/office/drawing/2010/main" val="0"/>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9924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Email/Text/Emoticons</a:t>
            </a:r>
            <a:endParaRPr lang="en-US" dirty="0"/>
          </a:p>
        </p:txBody>
      </p:sp>
      <p:sp>
        <p:nvSpPr>
          <p:cNvPr id="4" name="Content Placeholder 3"/>
          <p:cNvSpPr>
            <a:spLocks noGrp="1"/>
          </p:cNvSpPr>
          <p:nvPr>
            <p:ph sz="quarter" idx="14"/>
          </p:nvPr>
        </p:nvSpPr>
        <p:spPr>
          <a:xfrm>
            <a:off x="2362200" y="2438400"/>
            <a:ext cx="5867400" cy="3124200"/>
          </a:xfrm>
        </p:spPr>
        <p:txBody>
          <a:bodyPr/>
          <a:lstStyle/>
          <a:p>
            <a:r>
              <a:rPr lang="en-US" dirty="0" smtClean="0"/>
              <a:t>Text messages seem less formal to a boss.</a:t>
            </a:r>
          </a:p>
          <a:p>
            <a:r>
              <a:rPr lang="en-US" dirty="0" smtClean="0"/>
              <a:t>Email does not seem to have the formality of a memorandum.</a:t>
            </a:r>
          </a:p>
          <a:p>
            <a:r>
              <a:rPr lang="en-US" dirty="0" smtClean="0"/>
              <a:t>Messages can come across cold and without emotion.</a:t>
            </a:r>
          </a:p>
          <a:p>
            <a:r>
              <a:rPr lang="en-US" dirty="0" smtClean="0"/>
              <a:t>Emoticons have now place in a formal market.</a:t>
            </a:r>
          </a:p>
          <a:p>
            <a:r>
              <a:rPr lang="en-US" dirty="0" smtClean="0"/>
              <a:t>How do we find a balance between old and new?</a:t>
            </a:r>
            <a:endParaRPr lang="en-US" dirty="0"/>
          </a:p>
        </p:txBody>
      </p:sp>
      <p:pic>
        <p:nvPicPr>
          <p:cNvPr id="7171" name="Picture 3" descr="C:\Users\gabriel\AppData\Local\Microsoft\Windows\INetCache\IE\EC5B7QC8\MC900440410[1].wmf"/>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4648200"/>
            <a:ext cx="1827886" cy="1732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185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a:t>
            </a:r>
            <a:endParaRPr lang="en-US" dirty="0"/>
          </a:p>
        </p:txBody>
      </p:sp>
      <p:sp>
        <p:nvSpPr>
          <p:cNvPr id="3" name="Content Placeholder 2"/>
          <p:cNvSpPr>
            <a:spLocks noGrp="1"/>
          </p:cNvSpPr>
          <p:nvPr>
            <p:ph idx="1"/>
          </p:nvPr>
        </p:nvSpPr>
        <p:spPr>
          <a:xfrm>
            <a:off x="838200" y="2133600"/>
            <a:ext cx="4114800" cy="3581400"/>
          </a:xfrm>
        </p:spPr>
        <p:txBody>
          <a:bodyPr>
            <a:normAutofit fontScale="92500" lnSpcReduction="20000"/>
          </a:bodyPr>
          <a:lstStyle/>
          <a:p>
            <a:pPr indent="0">
              <a:buNone/>
            </a:pPr>
            <a:r>
              <a:rPr lang="en-US" dirty="0" smtClean="0"/>
              <a:t>Cost is minimal for many technologies a company may want to </a:t>
            </a:r>
            <a:r>
              <a:rPr lang="en-US" dirty="0" smtClean="0"/>
              <a:t>use. The ease </a:t>
            </a:r>
            <a:r>
              <a:rPr lang="en-US" dirty="0" smtClean="0"/>
              <a:t>of use and simple to understand instructions allow bosses to be on </a:t>
            </a:r>
            <a:r>
              <a:rPr lang="en-US" dirty="0" smtClean="0"/>
              <a:t>board. The </a:t>
            </a:r>
            <a:r>
              <a:rPr lang="en-US" dirty="0" smtClean="0"/>
              <a:t>herd is already following these patterns outside the office, so the boss must follow the herd to </a:t>
            </a:r>
            <a:r>
              <a:rPr lang="en-US" dirty="0" smtClean="0"/>
              <a:t>lead.  Global </a:t>
            </a:r>
            <a:r>
              <a:rPr lang="en-US" dirty="0" smtClean="0"/>
              <a:t>economies is forcing companies to keep up in order to do </a:t>
            </a:r>
            <a:r>
              <a:rPr lang="en-US" dirty="0" smtClean="0"/>
              <a:t>business.  Bosses </a:t>
            </a:r>
            <a:r>
              <a:rPr lang="en-US" dirty="0" smtClean="0"/>
              <a:t>understand they must do what is necessary for a positive bottom </a:t>
            </a:r>
            <a:r>
              <a:rPr lang="en-US" dirty="0" smtClean="0"/>
              <a:t>line but how will they lead their herd?</a:t>
            </a:r>
            <a:endParaRPr lang="en-US" dirty="0" smtClean="0"/>
          </a:p>
          <a:p>
            <a:endParaRPr lang="en-US" dirty="0"/>
          </a:p>
        </p:txBody>
      </p:sp>
      <p:pic>
        <p:nvPicPr>
          <p:cNvPr id="1026" name="Picture 2" descr="C:\Users\gabriel\AppData\Local\Microsoft\Windows\INetCache\IE\5L43SY4C\MP90044851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286000"/>
            <a:ext cx="31242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753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indent="0">
              <a:buNone/>
            </a:pPr>
            <a:r>
              <a:rPr lang="en-US" dirty="0" smtClean="0"/>
              <a:t>“People tend to imitate others through herding and can sometimes make incorrect adoption decisions.  (E.g. adopting inferior technology)”(Sun, 2013).</a:t>
            </a:r>
            <a:endParaRPr lang="en-US" dirty="0"/>
          </a:p>
        </p:txBody>
      </p:sp>
      <p:sp>
        <p:nvSpPr>
          <p:cNvPr id="3" name="Title 2"/>
          <p:cNvSpPr>
            <a:spLocks noGrp="1"/>
          </p:cNvSpPr>
          <p:nvPr>
            <p:ph type="title"/>
          </p:nvPr>
        </p:nvSpPr>
        <p:spPr/>
        <p:txBody>
          <a:bodyPr/>
          <a:lstStyle/>
          <a:p>
            <a:r>
              <a:rPr lang="en-US" dirty="0" smtClean="0"/>
              <a:t>Herding the office</a:t>
            </a:r>
            <a:endParaRPr lang="en-US" dirty="0"/>
          </a:p>
        </p:txBody>
      </p:sp>
      <p:sp>
        <p:nvSpPr>
          <p:cNvPr id="4" name="Content Placeholder 3"/>
          <p:cNvSpPr>
            <a:spLocks noGrp="1"/>
          </p:cNvSpPr>
          <p:nvPr>
            <p:ph sz="quarter" idx="14"/>
          </p:nvPr>
        </p:nvSpPr>
        <p:spPr/>
        <p:txBody>
          <a:bodyPr/>
          <a:lstStyle/>
          <a:p>
            <a:r>
              <a:rPr lang="en-US" dirty="0" smtClean="0"/>
              <a:t>“When people are free to do as they please, they usually imitate each other. –Eric Hoffer</a:t>
            </a:r>
          </a:p>
          <a:p>
            <a:r>
              <a:rPr lang="en-US" dirty="0" smtClean="0"/>
              <a:t>People are uncertain about the decision to make for numerous reasons.</a:t>
            </a:r>
            <a:endParaRPr lang="en-US" dirty="0"/>
          </a:p>
        </p:txBody>
      </p:sp>
    </p:spTree>
    <p:extLst>
      <p:ext uri="{BB962C8B-B14F-4D97-AF65-F5344CB8AC3E}">
        <p14:creationId xmlns:p14="http://schemas.microsoft.com/office/powerpoint/2010/main" val="14870714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1066800"/>
            <a:ext cx="2819400" cy="457200"/>
          </a:xfrm>
        </p:spPr>
        <p:txBody>
          <a:bodyPr/>
          <a:lstStyle/>
          <a:p>
            <a:r>
              <a:rPr lang="en-US" dirty="0" smtClean="0"/>
              <a:t>Summary</a:t>
            </a:r>
            <a:endParaRPr lang="en-US" dirty="0"/>
          </a:p>
        </p:txBody>
      </p:sp>
      <p:sp>
        <p:nvSpPr>
          <p:cNvPr id="3" name="Picture Placeholder 2"/>
          <p:cNvSpPr>
            <a:spLocks noGrp="1"/>
          </p:cNvSpPr>
          <p:nvPr>
            <p:ph type="pic" idx="1"/>
          </p:nvPr>
        </p:nvSpPr>
        <p:spPr>
          <a:xfrm>
            <a:off x="1760740" y="2086480"/>
            <a:ext cx="944583" cy="2180720"/>
          </a:xfrm>
        </p:spPr>
      </p:sp>
      <p:sp>
        <p:nvSpPr>
          <p:cNvPr id="4" name="Text Placeholder 3"/>
          <p:cNvSpPr>
            <a:spLocks noGrp="1"/>
          </p:cNvSpPr>
          <p:nvPr>
            <p:ph type="body" sz="half" idx="2"/>
          </p:nvPr>
        </p:nvSpPr>
        <p:spPr>
          <a:xfrm>
            <a:off x="4654550" y="1828800"/>
            <a:ext cx="3575050" cy="3956050"/>
          </a:xfrm>
        </p:spPr>
        <p:txBody>
          <a:bodyPr>
            <a:normAutofit/>
          </a:bodyPr>
          <a:lstStyle/>
          <a:p>
            <a:r>
              <a:rPr lang="en-US" sz="1600" dirty="0" smtClean="0"/>
              <a:t>Not all change is bad and too much may not be necessary.  Each boss must figure out which technology is best for his/her company without lengthy meetings and costly studies.  A boss must rely on his/her employees to help in this decision process. It is a delicate balance of trust and growth that must deviate from traditional ways.</a:t>
            </a:r>
            <a:endParaRPr lang="en-US" sz="1600" dirty="0"/>
          </a:p>
        </p:txBody>
      </p:sp>
      <p:pic>
        <p:nvPicPr>
          <p:cNvPr id="8194" name="Picture 2" descr="C:\Users\gabriel\AppData\Local\Microsoft\Windows\INetCache\IE\1813R897\MP90044847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828800"/>
            <a:ext cx="3587750" cy="395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7067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295400"/>
            <a:ext cx="6019800" cy="533400"/>
          </a:xfrm>
        </p:spPr>
        <p:txBody>
          <a:bodyPr>
            <a:normAutofit fontScale="90000"/>
          </a:bodyPr>
          <a:lstStyle/>
          <a:p>
            <a:r>
              <a:rPr lang="en-US" dirty="0" smtClean="0"/>
              <a:t>Bibliography</a:t>
            </a:r>
            <a:endParaRPr lang="en-US" dirty="0"/>
          </a:p>
        </p:txBody>
      </p:sp>
      <p:sp>
        <p:nvSpPr>
          <p:cNvPr id="3" name="TextBox 2"/>
          <p:cNvSpPr txBox="1"/>
          <p:nvPr/>
        </p:nvSpPr>
        <p:spPr>
          <a:xfrm>
            <a:off x="762000" y="2438400"/>
            <a:ext cx="7467600" cy="3539430"/>
          </a:xfrm>
          <a:prstGeom prst="rect">
            <a:avLst/>
          </a:prstGeom>
          <a:noFill/>
        </p:spPr>
        <p:txBody>
          <a:bodyPr wrap="square" rtlCol="0">
            <a:spAutoFit/>
          </a:bodyPr>
          <a:lstStyle/>
          <a:p>
            <a:r>
              <a:rPr lang="en-US" sz="1600" dirty="0" err="1"/>
              <a:t>Andriole</a:t>
            </a:r>
            <a:r>
              <a:rPr lang="en-US" sz="1600" dirty="0"/>
              <a:t>, S. (2014). Ready Technology. </a:t>
            </a:r>
            <a:r>
              <a:rPr lang="en-US" sz="1600" i="1" dirty="0"/>
              <a:t>Viewpoints</a:t>
            </a:r>
            <a:r>
              <a:rPr lang="en-US" sz="1600" dirty="0"/>
              <a:t>, 40 - 42.</a:t>
            </a:r>
          </a:p>
          <a:p>
            <a:r>
              <a:rPr lang="en-US" sz="1600" dirty="0"/>
              <a:t>Arora, A. (1996). Contracting for tactic knowledge: the provision of technical </a:t>
            </a:r>
            <a:r>
              <a:rPr lang="en-US" sz="1600" dirty="0" err="1"/>
              <a:t>serices</a:t>
            </a:r>
            <a:r>
              <a:rPr lang="en-US" sz="1600" dirty="0"/>
              <a:t> in technology licensing contracts. </a:t>
            </a:r>
            <a:r>
              <a:rPr lang="en-US" sz="1600" i="1" dirty="0"/>
              <a:t>Journal of Development Economics</a:t>
            </a:r>
            <a:r>
              <a:rPr lang="en-US" sz="1600" dirty="0"/>
              <a:t>, 233 - 256.</a:t>
            </a:r>
          </a:p>
          <a:p>
            <a:r>
              <a:rPr lang="en-US" sz="1600" dirty="0" err="1"/>
              <a:t>Ceccagnoli</a:t>
            </a:r>
            <a:r>
              <a:rPr lang="en-US" sz="1600" dirty="0"/>
              <a:t>, M. a. (2012). The Cost of Integrating External Technologies: Supply and Demand Drivers of Value Creation In The Markets for Technology. </a:t>
            </a:r>
            <a:r>
              <a:rPr lang="en-US" sz="1600" i="1" dirty="0"/>
              <a:t>Strategic Management Journal</a:t>
            </a:r>
            <a:r>
              <a:rPr lang="en-US" sz="1600" dirty="0"/>
              <a:t>, 404 - 425.</a:t>
            </a:r>
          </a:p>
          <a:p>
            <a:r>
              <a:rPr lang="en-US" sz="1600" dirty="0"/>
              <a:t>Johns, L. C. (1989). The File Cabinet Has a Sex Life: Insights of a Professional Writing Consultant. </a:t>
            </a:r>
            <a:r>
              <a:rPr lang="en-US" sz="1600" i="1" dirty="0"/>
              <a:t>Worlds of Writing Teaching and Learning in Discourse Communities of Work</a:t>
            </a:r>
            <a:r>
              <a:rPr lang="en-US" sz="1600" dirty="0"/>
              <a:t>, 153 - 187.</a:t>
            </a:r>
          </a:p>
          <a:p>
            <a:r>
              <a:rPr lang="en-US" sz="1600" dirty="0"/>
              <a:t>Peterson, M. (2012, October 25). </a:t>
            </a:r>
            <a:r>
              <a:rPr lang="en-US" sz="1600" i="1" dirty="0"/>
              <a:t>Remove the Cobwebs and Stop Sharing You Home with Spiders</a:t>
            </a:r>
            <a:r>
              <a:rPr lang="en-US" sz="1600" dirty="0"/>
              <a:t>. Retrieved from Mini Mops, Inc. Exceptional House Cleaning: http://minimops.wordpress.com/2012/10/25/remove-the-cobwebs-and-stop-sharing-your-home-with-spiders/</a:t>
            </a:r>
          </a:p>
          <a:p>
            <a:r>
              <a:rPr lang="en-US" sz="1600" dirty="0"/>
              <a:t>Sun, H. (2013). A Longitudinal Study of Herd Behavior in </a:t>
            </a:r>
            <a:r>
              <a:rPr lang="en-US" sz="1600" dirty="0" err="1"/>
              <a:t>teh</a:t>
            </a:r>
            <a:r>
              <a:rPr lang="en-US" sz="1600" dirty="0"/>
              <a:t> Adoption and Continued Use of Technology. </a:t>
            </a:r>
            <a:r>
              <a:rPr lang="en-US" sz="1600" i="1" dirty="0"/>
              <a:t>MIS Quarterly</a:t>
            </a:r>
            <a:r>
              <a:rPr lang="en-US" sz="1600" dirty="0"/>
              <a:t>, 1013 - </a:t>
            </a:r>
            <a:r>
              <a:rPr lang="en-US" sz="1600"/>
              <a:t>1041</a:t>
            </a:r>
            <a:r>
              <a:rPr lang="en-US" sz="1600" smtClean="0"/>
              <a:t>.</a:t>
            </a:r>
            <a:endParaRPr lang="en-US" sz="1600" dirty="0"/>
          </a:p>
        </p:txBody>
      </p:sp>
    </p:spTree>
    <p:extLst>
      <p:ext uri="{BB962C8B-B14F-4D97-AF65-F5344CB8AC3E}">
        <p14:creationId xmlns:p14="http://schemas.microsoft.com/office/powerpoint/2010/main" val="2478880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a:t>
            </a:r>
            <a:endParaRPr lang="en-US" dirty="0"/>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16727" r="16727"/>
          <a:stretch>
            <a:fillRect/>
          </a:stretch>
        </p:blipFill>
        <p:spPr>
          <a:xfrm>
            <a:off x="1143000" y="1066800"/>
            <a:ext cx="3505200" cy="4572000"/>
          </a:xfrm>
        </p:spPr>
      </p:pic>
      <p:sp>
        <p:nvSpPr>
          <p:cNvPr id="4" name="Text Placeholder 3"/>
          <p:cNvSpPr>
            <a:spLocks noGrp="1"/>
          </p:cNvSpPr>
          <p:nvPr>
            <p:ph type="body" sz="half" idx="2"/>
          </p:nvPr>
        </p:nvSpPr>
        <p:spPr/>
        <p:txBody>
          <a:bodyPr>
            <a:normAutofit/>
          </a:bodyPr>
          <a:lstStyle/>
          <a:p>
            <a:r>
              <a:rPr lang="en-US" sz="1600" dirty="0" smtClean="0"/>
              <a:t>Time = Experience.</a:t>
            </a:r>
          </a:p>
          <a:p>
            <a:r>
              <a:rPr lang="en-US" sz="1600" dirty="0" smtClean="0"/>
              <a:t>Experience = Promotion</a:t>
            </a:r>
          </a:p>
          <a:p>
            <a:r>
              <a:rPr lang="en-US" sz="1600" dirty="0" smtClean="0"/>
              <a:t>Promotion = You as new boss</a:t>
            </a:r>
          </a:p>
          <a:p>
            <a:r>
              <a:rPr lang="en-US" sz="1600" dirty="0" smtClean="0"/>
              <a:t>Boss = Age</a:t>
            </a:r>
          </a:p>
          <a:p>
            <a:r>
              <a:rPr lang="en-US" sz="1600" dirty="0" smtClean="0"/>
              <a:t>Age ≠ Wisdom</a:t>
            </a:r>
            <a:endParaRPr lang="en-US" sz="1600" dirty="0"/>
          </a:p>
        </p:txBody>
      </p:sp>
    </p:spTree>
    <p:extLst>
      <p:ext uri="{BB962C8B-B14F-4D97-AF65-F5344CB8AC3E}">
        <p14:creationId xmlns:p14="http://schemas.microsoft.com/office/powerpoint/2010/main" val="26693155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experience</a:t>
            </a:r>
            <a:endParaRPr lang="en-US" dirty="0"/>
          </a:p>
        </p:txBody>
      </p:sp>
      <p:sp>
        <p:nvSpPr>
          <p:cNvPr id="3" name="Content Placeholder 2"/>
          <p:cNvSpPr>
            <a:spLocks noGrp="1"/>
          </p:cNvSpPr>
          <p:nvPr>
            <p:ph idx="1"/>
          </p:nvPr>
        </p:nvSpPr>
        <p:spPr/>
        <p:txBody>
          <a:bodyPr>
            <a:normAutofit/>
          </a:bodyPr>
          <a:lstStyle/>
          <a:p>
            <a:pPr indent="0">
              <a:buNone/>
            </a:pPr>
            <a:r>
              <a:rPr lang="en-US" sz="2400" dirty="0"/>
              <a:t>It takes time and experience to become the </a:t>
            </a:r>
            <a:r>
              <a:rPr lang="en-US" sz="2400" dirty="0" smtClean="0"/>
              <a:t>Boss (Peterson, 2012). But, </a:t>
            </a:r>
            <a:r>
              <a:rPr lang="en-US" sz="2400" dirty="0"/>
              <a:t>how can the boss stay current on trends and technology while maintaining their job?</a:t>
            </a:r>
          </a:p>
        </p:txBody>
      </p:sp>
    </p:spTree>
    <p:extLst>
      <p:ext uri="{BB962C8B-B14F-4D97-AF65-F5344CB8AC3E}">
        <p14:creationId xmlns:p14="http://schemas.microsoft.com/office/powerpoint/2010/main" val="1754984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77500" lnSpcReduction="20000"/>
          </a:bodyPr>
          <a:lstStyle/>
          <a:p>
            <a:pPr indent="0">
              <a:buNone/>
            </a:pPr>
            <a:r>
              <a:rPr lang="en-US" sz="2400" dirty="0" smtClean="0"/>
              <a:t>The boss has to make sure his/her staff can make global connections through Skype, Face Book, Live Chat, Etc.  But, How does he/she lead if they cannot use these programs to keep the company current?</a:t>
            </a:r>
            <a:endParaRPr lang="en-US" sz="2400" dirty="0"/>
          </a:p>
        </p:txBody>
      </p:sp>
      <p:sp>
        <p:nvSpPr>
          <p:cNvPr id="3" name="Title 2"/>
          <p:cNvSpPr>
            <a:spLocks noGrp="1"/>
          </p:cNvSpPr>
          <p:nvPr>
            <p:ph type="title"/>
          </p:nvPr>
        </p:nvSpPr>
        <p:spPr/>
        <p:txBody>
          <a:bodyPr/>
          <a:lstStyle/>
          <a:p>
            <a:r>
              <a:rPr lang="en-US" dirty="0" smtClean="0"/>
              <a:t>Global Effects</a:t>
            </a:r>
            <a:endParaRPr lang="en-US" dirty="0"/>
          </a:p>
        </p:txBody>
      </p:sp>
      <p:pic>
        <p:nvPicPr>
          <p:cNvPr id="1026" name="Picture 2" descr="C:\Users\gabriel\AppData\Local\Microsoft\Windows\INetCache\IE\ZNUAXPYT\MC900432634[1].png"/>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4800600" y="2514600"/>
            <a:ext cx="28956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3298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Manners</a:t>
            </a:r>
          </a:p>
          <a:p>
            <a:r>
              <a:rPr lang="en-US" dirty="0" smtClean="0"/>
              <a:t>Memorandums</a:t>
            </a:r>
          </a:p>
          <a:p>
            <a:r>
              <a:rPr lang="en-US" dirty="0" smtClean="0"/>
              <a:t>Letters</a:t>
            </a:r>
          </a:p>
          <a:p>
            <a:r>
              <a:rPr lang="en-US" dirty="0" smtClean="0"/>
              <a:t>If it is not broke, don’t fix it/cost efficient</a:t>
            </a:r>
          </a:p>
          <a:p>
            <a:endParaRPr lang="en-US" dirty="0"/>
          </a:p>
        </p:txBody>
      </p:sp>
      <p:sp>
        <p:nvSpPr>
          <p:cNvPr id="3" name="Content Placeholder 2"/>
          <p:cNvSpPr>
            <a:spLocks noGrp="1"/>
          </p:cNvSpPr>
          <p:nvPr>
            <p:ph sz="quarter" idx="14"/>
          </p:nvPr>
        </p:nvSpPr>
        <p:spPr/>
        <p:txBody>
          <a:bodyPr>
            <a:normAutofit lnSpcReduction="10000"/>
          </a:bodyPr>
          <a:lstStyle/>
          <a:p>
            <a:r>
              <a:rPr lang="en-US" dirty="0" smtClean="0"/>
              <a:t>Not Flexible</a:t>
            </a:r>
          </a:p>
          <a:p>
            <a:r>
              <a:rPr lang="en-US" dirty="0" smtClean="0"/>
              <a:t>Formal Hierarchy</a:t>
            </a:r>
          </a:p>
          <a:p>
            <a:r>
              <a:rPr lang="en-US" dirty="0" smtClean="0"/>
              <a:t>Resists change</a:t>
            </a:r>
          </a:p>
          <a:p>
            <a:r>
              <a:rPr lang="en-US" dirty="0" smtClean="0"/>
              <a:t>All must conform</a:t>
            </a:r>
          </a:p>
          <a:p>
            <a:r>
              <a:rPr lang="en-US" dirty="0" smtClean="0"/>
              <a:t>Technology changes </a:t>
            </a:r>
          </a:p>
          <a:p>
            <a:r>
              <a:rPr lang="en-US" dirty="0" smtClean="0"/>
              <a:t>Do as I say</a:t>
            </a:r>
          </a:p>
        </p:txBody>
      </p:sp>
      <p:sp>
        <p:nvSpPr>
          <p:cNvPr id="4" name="Title 3"/>
          <p:cNvSpPr>
            <a:spLocks noGrp="1"/>
          </p:cNvSpPr>
          <p:nvPr>
            <p:ph type="title"/>
          </p:nvPr>
        </p:nvSpPr>
        <p:spPr/>
        <p:txBody>
          <a:bodyPr/>
          <a:lstStyle/>
          <a:p>
            <a:r>
              <a:rPr lang="en-US" dirty="0" smtClean="0"/>
              <a:t>Analog Bosses</a:t>
            </a:r>
            <a:endParaRPr lang="en-US" dirty="0"/>
          </a:p>
        </p:txBody>
      </p:sp>
      <p:sp>
        <p:nvSpPr>
          <p:cNvPr id="5" name="Text Placeholder 4"/>
          <p:cNvSpPr>
            <a:spLocks noGrp="1"/>
          </p:cNvSpPr>
          <p:nvPr>
            <p:ph type="body" idx="1"/>
          </p:nvPr>
        </p:nvSpPr>
        <p:spPr/>
        <p:txBody>
          <a:bodyPr>
            <a:normAutofit fontScale="92500" lnSpcReduction="20000"/>
          </a:bodyPr>
          <a:lstStyle/>
          <a:p>
            <a:r>
              <a:rPr lang="en-US" dirty="0" smtClean="0"/>
              <a:t>Professional</a:t>
            </a:r>
            <a:endParaRPr lang="en-US" dirty="0"/>
          </a:p>
        </p:txBody>
      </p:sp>
      <p:sp>
        <p:nvSpPr>
          <p:cNvPr id="6" name="Text Placeholder 5"/>
          <p:cNvSpPr>
            <a:spLocks noGrp="1"/>
          </p:cNvSpPr>
          <p:nvPr>
            <p:ph type="body" sz="quarter" idx="3"/>
          </p:nvPr>
        </p:nvSpPr>
        <p:spPr/>
        <p:txBody>
          <a:bodyPr>
            <a:normAutofit fontScale="92500" lnSpcReduction="20000"/>
          </a:bodyPr>
          <a:lstStyle/>
          <a:p>
            <a:r>
              <a:rPr lang="en-US" dirty="0" smtClean="0"/>
              <a:t>Problems</a:t>
            </a:r>
            <a:endParaRPr lang="en-US" dirty="0"/>
          </a:p>
        </p:txBody>
      </p:sp>
    </p:spTree>
    <p:extLst>
      <p:ext uri="{BB962C8B-B14F-4D97-AF65-F5344CB8AC3E}">
        <p14:creationId xmlns:p14="http://schemas.microsoft.com/office/powerpoint/2010/main" val="13496068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 antics</a:t>
            </a:r>
            <a:endParaRPr lang="en-US" dirty="0"/>
          </a:p>
        </p:txBody>
      </p:sp>
      <p:sp>
        <p:nvSpPr>
          <p:cNvPr id="3" name="Content Placeholder 2"/>
          <p:cNvSpPr>
            <a:spLocks noGrp="1"/>
          </p:cNvSpPr>
          <p:nvPr>
            <p:ph idx="1"/>
          </p:nvPr>
        </p:nvSpPr>
        <p:spPr/>
        <p:txBody>
          <a:bodyPr/>
          <a:lstStyle/>
          <a:p>
            <a:pPr indent="0">
              <a:buNone/>
            </a:pPr>
            <a:r>
              <a:rPr lang="en-US" dirty="0"/>
              <a:t>A good idea cannot come from someone working the desk because they do not have the skillset, only ideas from upper management are accepted and considered trustworthy.  A good boss listens to the employees doing the work to find a better way to do the tasks at hand.</a:t>
            </a:r>
          </a:p>
        </p:txBody>
      </p:sp>
    </p:spTree>
    <p:extLst>
      <p:ext uri="{BB962C8B-B14F-4D97-AF65-F5344CB8AC3E}">
        <p14:creationId xmlns:p14="http://schemas.microsoft.com/office/powerpoint/2010/main" val="3556442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Fast Paced</a:t>
            </a:r>
          </a:p>
          <a:p>
            <a:r>
              <a:rPr lang="en-US" dirty="0" smtClean="0"/>
              <a:t>Changes can be expensive</a:t>
            </a:r>
          </a:p>
          <a:p>
            <a:r>
              <a:rPr lang="en-US" dirty="0" smtClean="0"/>
              <a:t>Compatibility with others</a:t>
            </a:r>
          </a:p>
          <a:p>
            <a:r>
              <a:rPr lang="en-US" dirty="0" smtClean="0"/>
              <a:t>YouTube / Training</a:t>
            </a:r>
          </a:p>
          <a:p>
            <a:endParaRPr lang="en-US" dirty="0"/>
          </a:p>
        </p:txBody>
      </p:sp>
      <p:sp>
        <p:nvSpPr>
          <p:cNvPr id="3" name="Title 2"/>
          <p:cNvSpPr>
            <a:spLocks noGrp="1"/>
          </p:cNvSpPr>
          <p:nvPr>
            <p:ph type="title"/>
          </p:nvPr>
        </p:nvSpPr>
        <p:spPr/>
        <p:txBody>
          <a:bodyPr/>
          <a:lstStyle/>
          <a:p>
            <a:r>
              <a:rPr lang="en-US" dirty="0" smtClean="0"/>
              <a:t>Digital world</a:t>
            </a:r>
            <a:endParaRPr lang="en-US" dirty="0"/>
          </a:p>
        </p:txBody>
      </p:sp>
      <p:pic>
        <p:nvPicPr>
          <p:cNvPr id="2052" name="Picture 4" descr="C:\Users\gabriel\AppData\Local\Microsoft\Windows\INetCache\IE\5L43SY4C\MP900449113[1].jpg"/>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762000" y="4419600"/>
            <a:ext cx="7620000" cy="15070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495800" y="2514600"/>
            <a:ext cx="3505200" cy="1477328"/>
          </a:xfrm>
          <a:prstGeom prst="rect">
            <a:avLst/>
          </a:prstGeom>
          <a:noFill/>
        </p:spPr>
        <p:txBody>
          <a:bodyPr wrap="square" rtlCol="0">
            <a:spAutoFit/>
          </a:bodyPr>
          <a:lstStyle/>
          <a:p>
            <a:r>
              <a:rPr lang="en-US" dirty="0" smtClean="0"/>
              <a:t>When communicating with companies in more than one country  how do you figure out compatible software and who do you listen too in the company?</a:t>
            </a:r>
            <a:endParaRPr lang="en-US" dirty="0"/>
          </a:p>
        </p:txBody>
      </p:sp>
    </p:spTree>
    <p:extLst>
      <p:ext uri="{BB962C8B-B14F-4D97-AF65-F5344CB8AC3E}">
        <p14:creationId xmlns:p14="http://schemas.microsoft.com/office/powerpoint/2010/main" val="6014532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1" y="1143000"/>
            <a:ext cx="6553200" cy="533400"/>
          </a:xfrm>
        </p:spPr>
        <p:txBody>
          <a:bodyPr/>
          <a:lstStyle/>
          <a:p>
            <a:r>
              <a:rPr lang="en-US" sz="2800" dirty="0" smtClean="0"/>
              <a:t>Technology</a:t>
            </a:r>
            <a:endParaRPr lang="en-US" sz="2800" dirty="0"/>
          </a:p>
        </p:txBody>
      </p:sp>
      <p:sp>
        <p:nvSpPr>
          <p:cNvPr id="3" name="Text Placeholder 2"/>
          <p:cNvSpPr>
            <a:spLocks noGrp="1"/>
          </p:cNvSpPr>
          <p:nvPr>
            <p:ph type="body" sz="half" idx="2"/>
          </p:nvPr>
        </p:nvSpPr>
        <p:spPr>
          <a:xfrm>
            <a:off x="4953001" y="1676400"/>
            <a:ext cx="3200399" cy="4038600"/>
          </a:xfrm>
        </p:spPr>
        <p:txBody>
          <a:bodyPr>
            <a:normAutofit/>
          </a:bodyPr>
          <a:lstStyle/>
          <a:p>
            <a:pPr algn="l"/>
            <a:r>
              <a:rPr lang="en-US" sz="2000" dirty="0" smtClean="0"/>
              <a:t>Rapid changes where cost benefits may not  pay off because the technology may be deemed useless in a matter of months.  How  does an analog boss decide which technologies to purchase and which to ignore?</a:t>
            </a:r>
            <a:endParaRPr lang="en-US" sz="2000" dirty="0"/>
          </a:p>
        </p:txBody>
      </p:sp>
      <p:sp>
        <p:nvSpPr>
          <p:cNvPr id="4" name="Content Placeholder 3"/>
          <p:cNvSpPr>
            <a:spLocks noGrp="1"/>
          </p:cNvSpPr>
          <p:nvPr>
            <p:ph sz="quarter" idx="13"/>
          </p:nvPr>
        </p:nvSpPr>
        <p:spPr/>
        <p:txBody>
          <a:bodyPr/>
          <a:lstStyle/>
          <a:p>
            <a:endParaRPr lang="en-US" dirty="0"/>
          </a:p>
        </p:txBody>
      </p:sp>
      <p:pic>
        <p:nvPicPr>
          <p:cNvPr id="1029" name="Picture 5" descr="C:\Users\gabriel\AppData\Local\Microsoft\Windows\INetCache\IE\1813R897\MP90043876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676400"/>
            <a:ext cx="3733800"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92860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814</TotalTime>
  <Words>1184</Words>
  <Application>Microsoft Office PowerPoint</Application>
  <PresentationFormat>On-screen Show (4:3)</PresentationFormat>
  <Paragraphs>97</Paragraphs>
  <Slides>21</Slides>
  <Notes>5</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Couture</vt:lpstr>
      <vt:lpstr>Digital employees vs. analog bosses</vt:lpstr>
      <vt:lpstr>Herding the office</vt:lpstr>
      <vt:lpstr>Time</vt:lpstr>
      <vt:lpstr>experience</vt:lpstr>
      <vt:lpstr>Global Effects</vt:lpstr>
      <vt:lpstr>Analog Bosses</vt:lpstr>
      <vt:lpstr>Analog antics</vt:lpstr>
      <vt:lpstr>Digital world</vt:lpstr>
      <vt:lpstr>Technology</vt:lpstr>
      <vt:lpstr>Integration of new technology</vt:lpstr>
      <vt:lpstr>When Waiting on technology</vt:lpstr>
      <vt:lpstr>Skype, Foursquare, dropbox, droid</vt:lpstr>
      <vt:lpstr>It rolls down hill</vt:lpstr>
      <vt:lpstr>Boss vs. Information technology</vt:lpstr>
      <vt:lpstr>Senior employees</vt:lpstr>
      <vt:lpstr>Youth</vt:lpstr>
      <vt:lpstr>Sex in file cabinets</vt:lpstr>
      <vt:lpstr>Email/Text/Emoticons</vt:lpstr>
      <vt:lpstr>Today</vt:lpstr>
      <vt:lpstr>Summary</vt:lpstr>
      <vt:lpstr>Bibliography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employees vs. analog bosses</dc:title>
  <dc:creator>gabriel decker</dc:creator>
  <cp:lastModifiedBy>gabriel decker</cp:lastModifiedBy>
  <cp:revision>20</cp:revision>
  <cp:lastPrinted>2014-05-12T13:41:43Z</cp:lastPrinted>
  <dcterms:created xsi:type="dcterms:W3CDTF">2014-04-30T13:08:46Z</dcterms:created>
  <dcterms:modified xsi:type="dcterms:W3CDTF">2014-05-12T13:53:03Z</dcterms:modified>
</cp:coreProperties>
</file>